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710" y="-72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13" Type="http://schemas.openxmlformats.org/officeDocument/2006/relationships/image" Target="../media/image6.jpeg"/><Relationship Id="rId3" Type="http://schemas.openxmlformats.org/officeDocument/2006/relationships/image" Target="../media/image3.jpe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11" Type="http://schemas.openxmlformats.org/officeDocument/2006/relationships/hyperlink" Target="mailto:ro-inzo@city.akita.akita.jp" TargetMode="External"/><Relationship Id="rId5" Type="http://schemas.openxmlformats.org/officeDocument/2006/relationships/oleObject" Target="../embeddings/oleObject1.bin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7758" b="35322"/>
          <a:stretch/>
        </p:blipFill>
        <p:spPr>
          <a:xfrm>
            <a:off x="-259740" y="-771635"/>
            <a:ext cx="7274954" cy="1400555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367" y="3440832"/>
            <a:ext cx="6858000" cy="4540368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-259740" y="-1239688"/>
            <a:ext cx="7285693" cy="4569333"/>
          </a:xfrm>
          <a:prstGeom prst="rect">
            <a:avLst/>
          </a:prstGeom>
          <a:gradFill>
            <a:gsLst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" y="4452863"/>
            <a:ext cx="193475" cy="389095"/>
          </a:xfrm>
          <a:prstGeom prst="rect">
            <a:avLst/>
          </a:prstGeom>
          <a:noFill/>
        </p:spPr>
        <p:txBody>
          <a:bodyPr wrap="none" lIns="95770" tIns="47886" rIns="95770" bIns="47886">
            <a:spAutoFit/>
          </a:bodyPr>
          <a:lstStyle/>
          <a:p>
            <a:pPr lvl="0">
              <a:defRPr lang="ja-JP" altLang="en-US"/>
            </a:pPr>
            <a:endParaRPr lang="ja-JP" altLang="en-US"/>
          </a:p>
        </p:txBody>
      </p:sp>
      <p:graphicFrame>
        <p:nvGraphicFramePr>
          <p:cNvPr id="10" name="オブジェクト 9"/>
          <p:cNvGraphicFramePr/>
          <p:nvPr>
            <p:extLst>
              <p:ext uri="{D42A27DB-BD31-4B8C-83A1-F6EECF244321}">
                <p14:modId xmlns:p14="http://schemas.microsoft.com/office/powerpoint/2010/main" val="2940749611"/>
              </p:ext>
            </p:extLst>
          </p:nvPr>
        </p:nvGraphicFramePr>
        <p:xfrm>
          <a:off x="1844824" y="886048"/>
          <a:ext cx="7056437" cy="241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JSPOP文字作成ﾂｰﾙ" r:id="rId5" imgW="5843520" imgH="834120" progId="JS.GraphicText.1">
                  <p:embed/>
                </p:oleObj>
              </mc:Choice>
              <mc:Fallback>
                <p:oleObj name="JSPOP文字作成ﾂｰﾙ" r:id="rId5" imgW="5843520" imgH="834120" progId="JS.GraphicTex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4824" y="886048"/>
                        <a:ext cx="7056437" cy="2417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オブジェクト 10"/>
          <p:cNvGraphicFramePr/>
          <p:nvPr>
            <p:extLst>
              <p:ext uri="{D42A27DB-BD31-4B8C-83A1-F6EECF244321}">
                <p14:modId xmlns:p14="http://schemas.microsoft.com/office/powerpoint/2010/main" val="2559358924"/>
              </p:ext>
            </p:extLst>
          </p:nvPr>
        </p:nvGraphicFramePr>
        <p:xfrm>
          <a:off x="692696" y="-643372"/>
          <a:ext cx="6300700" cy="3888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JSPOP文字作成ﾂｰﾙ" r:id="rId7" imgW="1371960" imgH="819000" progId="JS.GraphicText.1">
                  <p:embed/>
                </p:oleObj>
              </mc:Choice>
              <mc:Fallback>
                <p:oleObj name="JSPOP文字作成ﾂｰﾙ" r:id="rId7" imgW="1371960" imgH="819000" progId="JS.GraphicTex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696" y="-643372"/>
                        <a:ext cx="6300700" cy="38884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78" descr="F:\長船ﾘﾑｰﾊﾞﾙ作業\提供写真20140704\IMG_8007t2ps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1513" b="66202" l="32357" r="5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26" t="22653" r="41100" b="36332"/>
          <a:stretch/>
        </p:blipFill>
        <p:spPr bwMode="auto">
          <a:xfrm>
            <a:off x="-147918" y="268941"/>
            <a:ext cx="2245660" cy="21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1588932" y="2972780"/>
            <a:ext cx="5703516" cy="5652627"/>
            <a:chOff x="1588932" y="2972780"/>
            <a:chExt cx="5703516" cy="5652627"/>
          </a:xfrm>
        </p:grpSpPr>
        <p:sp>
          <p:nvSpPr>
            <p:cNvPr id="14" name="正方形/長方形 13"/>
            <p:cNvSpPr/>
            <p:nvPr/>
          </p:nvSpPr>
          <p:spPr>
            <a:xfrm>
              <a:off x="1833366" y="7397408"/>
              <a:ext cx="5196033" cy="903964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  <a:alpha val="5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/>
            <p:cNvSpPr/>
            <p:nvPr/>
          </p:nvSpPr>
          <p:spPr>
            <a:xfrm rot="5400000">
              <a:off x="-557103" y="5575409"/>
              <a:ext cx="5196033" cy="903964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  <a:alpha val="5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2096415" y="2972780"/>
              <a:ext cx="5196033" cy="903964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  <a:alpha val="5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テキスト ボックス 16"/>
          <p:cNvSpPr txBox="1"/>
          <p:nvPr/>
        </p:nvSpPr>
        <p:spPr>
          <a:xfrm>
            <a:off x="-75910" y="2900772"/>
            <a:ext cx="7069306" cy="896926"/>
          </a:xfrm>
          <a:prstGeom prst="rect">
            <a:avLst/>
          </a:prstGeom>
        </p:spPr>
        <p:txBody>
          <a:bodyPr wrap="square" lIns="95770" tIns="47886" rIns="95770" bIns="47886">
            <a:spAutoFit/>
          </a:bodyPr>
          <a:lstStyle/>
          <a:p>
            <a:pPr>
              <a:defRPr lang="ja-JP" altLang="en-US"/>
            </a:pPr>
            <a:r>
              <a:rPr lang="ja-JP" altLang="en-US" sz="2600" b="1" dirty="0">
                <a:solidFill>
                  <a:srgbClr val="000000"/>
                </a:solidFill>
                <a:latin typeface="AR P丸ゴシック体E"/>
              </a:rPr>
              <a:t>　</a:t>
            </a:r>
            <a:r>
              <a:rPr lang="ja-JP" altLang="en-US" sz="2600" b="1" dirty="0" smtClean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</a:t>
            </a:r>
            <a:r>
              <a:rPr lang="ja-JP" altLang="en-US" sz="2600" b="1" dirty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2600" b="1" dirty="0" smtClean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</a:t>
            </a:r>
            <a:r>
              <a:rPr lang="ja-JP" altLang="en-US" sz="2600" b="1" dirty="0">
                <a:solidFill>
                  <a:srgbClr val="000000"/>
                </a:solidFill>
                <a:latin typeface="AR P丸ゴシック体E"/>
              </a:rPr>
              <a:t>　　</a:t>
            </a:r>
            <a:r>
              <a:rPr lang="ja-JP" altLang="en-US" sz="2600" b="1" dirty="0" smtClean="0">
                <a:solidFill>
                  <a:srgbClr val="000000"/>
                </a:solidFill>
                <a:latin typeface="AR P丸ゴシック体E"/>
              </a:rPr>
              <a:t>７</a:t>
            </a:r>
            <a:r>
              <a:rPr lang="ja-JP" altLang="en-US" sz="2600" b="1" dirty="0">
                <a:solidFill>
                  <a:srgbClr val="000000"/>
                </a:solidFill>
                <a:latin typeface="AR P丸ゴシック体E"/>
              </a:rPr>
              <a:t>月</a:t>
            </a:r>
            <a:r>
              <a:rPr lang="ja-JP" altLang="en-US" sz="2600" b="1" dirty="0" smtClean="0">
                <a:solidFill>
                  <a:srgbClr val="000000"/>
                </a:solidFill>
                <a:latin typeface="AR P丸ゴシック体E"/>
              </a:rPr>
              <a:t>２４日（</a:t>
            </a:r>
            <a:r>
              <a:rPr lang="ja-JP" altLang="en-US" sz="2600" b="1" dirty="0">
                <a:solidFill>
                  <a:srgbClr val="000000"/>
                </a:solidFill>
                <a:latin typeface="AR P丸ゴシック体E"/>
              </a:rPr>
              <a:t>木）　</a:t>
            </a:r>
            <a:r>
              <a:rPr lang="ja-JP" altLang="en-US" sz="2600" b="1" dirty="0" smtClean="0">
                <a:solidFill>
                  <a:srgbClr val="000000"/>
                </a:solidFill>
                <a:latin typeface="AR P丸ゴシック体E"/>
              </a:rPr>
              <a:t>１０時～１１時</a:t>
            </a:r>
            <a:r>
              <a:rPr lang="ja-JP" altLang="en-US" sz="2600" b="1" dirty="0">
                <a:solidFill>
                  <a:srgbClr val="000000"/>
                </a:solidFill>
                <a:latin typeface="AR P丸ゴシック体E"/>
              </a:rPr>
              <a:t>４５</a:t>
            </a:r>
            <a:r>
              <a:rPr lang="ja-JP" altLang="en-US" sz="2600" b="1" dirty="0" smtClean="0">
                <a:solidFill>
                  <a:srgbClr val="000000"/>
                </a:solidFill>
                <a:latin typeface="AR P丸ゴシック体E"/>
              </a:rPr>
              <a:t>分</a:t>
            </a:r>
            <a:endParaRPr lang="en-US" altLang="ja-JP" sz="2600" b="1" dirty="0">
              <a:solidFill>
                <a:srgbClr val="000000"/>
              </a:solidFill>
              <a:latin typeface="AR P丸ゴシック体E"/>
            </a:endParaRPr>
          </a:p>
          <a:p>
            <a:pPr>
              <a:defRPr lang="ja-JP" altLang="en-US"/>
            </a:pPr>
            <a:r>
              <a:rPr lang="ja-JP" altLang="en-US" sz="2600" b="1" dirty="0">
                <a:solidFill>
                  <a:srgbClr val="000000"/>
                </a:solidFill>
                <a:latin typeface="AR P丸ゴシック体E"/>
              </a:rPr>
              <a:t>　</a:t>
            </a:r>
            <a:r>
              <a:rPr lang="ja-JP" altLang="en-US" sz="2600" b="1" dirty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ところ</a:t>
            </a:r>
            <a:r>
              <a:rPr lang="ja-JP" altLang="en-US" sz="2600" b="1" dirty="0">
                <a:solidFill>
                  <a:srgbClr val="000000"/>
                </a:solidFill>
                <a:latin typeface="AR P丸ゴシック体E"/>
              </a:rPr>
              <a:t>　　新ビジターセンター　動物園エリア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8640" y="3820305"/>
            <a:ext cx="6837313" cy="1204703"/>
          </a:xfrm>
          <a:prstGeom prst="rect">
            <a:avLst/>
          </a:prstGeom>
          <a:noFill/>
        </p:spPr>
        <p:txBody>
          <a:bodyPr wrap="square" lIns="95770" tIns="47886" rIns="95770" bIns="47886">
            <a:spAutoFit/>
          </a:bodyPr>
          <a:lstStyle/>
          <a:p>
            <a:pPr>
              <a:defRPr lang="ja-JP" altLang="en-US"/>
            </a:pPr>
            <a:r>
              <a:rPr lang="ja-JP" altLang="en-US" sz="1800" b="1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対象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：　入園者、こども可　　　　</a:t>
            </a:r>
            <a:r>
              <a:rPr lang="ja-JP" altLang="en-US" sz="1800" b="1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定員　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： 　</a:t>
            </a:r>
            <a:r>
              <a:rPr lang="en-US" altLang="ja-JP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50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名程度</a:t>
            </a:r>
            <a:endParaRPr lang="en-US" altLang="ja-JP" sz="1800" dirty="0" smtClean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　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（　</a:t>
            </a:r>
            <a:r>
              <a:rPr lang="ja-JP" altLang="en-US" sz="14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高校生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以下無料　　大人は入園料</a:t>
            </a:r>
            <a:r>
              <a:rPr lang="en-US" altLang="ja-JP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@720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円　）</a:t>
            </a:r>
            <a:endParaRPr lang="en-US" altLang="ja-JP" sz="1400" dirty="0" smtClean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800" b="1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申込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：</a:t>
            </a: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７月２２日まで</a:t>
            </a: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電話　</a:t>
            </a:r>
            <a:r>
              <a:rPr lang="en-US" altLang="ja-JP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FAX</a:t>
            </a: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en-US" altLang="ja-JP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E</a:t>
            </a: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メール（下記）</a:t>
            </a:r>
          </a:p>
          <a:p>
            <a:pPr>
              <a:defRPr lang="ja-JP" altLang="en-US"/>
            </a:pPr>
            <a:endParaRPr lang="ja-JP" altLang="en-US" sz="1800" dirty="0">
              <a:solidFill>
                <a:srgbClr val="000000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42510" y="8465640"/>
            <a:ext cx="3662273" cy="1389369"/>
          </a:xfrm>
          <a:prstGeom prst="rect">
            <a:avLst/>
          </a:prstGeom>
        </p:spPr>
        <p:txBody>
          <a:bodyPr wrap="square" lIns="95770" tIns="47886" rIns="95770" bIns="47886">
            <a:spAutoFit/>
          </a:bodyPr>
          <a:lstStyle/>
          <a:p>
            <a:pPr>
              <a:defRPr lang="ja-JP" altLang="en-US"/>
            </a:pPr>
            <a:r>
              <a:rPr lang="ja-JP" altLang="en-US" sz="12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■</a:t>
            </a:r>
            <a:r>
              <a:rPr lang="ja-JP" altLang="en-US" sz="1200" b="1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お申込み・お問合せ</a:t>
            </a:r>
          </a:p>
          <a:p>
            <a:pPr>
              <a:defRPr lang="ja-JP" altLang="en-US"/>
            </a:pPr>
            <a:r>
              <a:rPr lang="ja-JP" altLang="en-US" sz="12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〒010-1654</a:t>
            </a:r>
          </a:p>
          <a:p>
            <a:pPr>
              <a:defRPr lang="ja-JP" altLang="en-US"/>
            </a:pPr>
            <a:r>
              <a:rPr lang="ja-JP" altLang="en-US" sz="12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　秋田市浜田字潟端154</a:t>
            </a:r>
          </a:p>
          <a:p>
            <a:pPr>
              <a:defRPr lang="ja-JP" altLang="en-US"/>
            </a:pPr>
            <a:r>
              <a:rPr lang="ja-JP" altLang="en-US" sz="12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　大森山動物園 </a:t>
            </a:r>
            <a:endParaRPr lang="en-US" altLang="ja-JP" sz="1200" dirty="0" smtClean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en-US" altLang="ja-JP" sz="12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	</a:t>
            </a:r>
            <a:r>
              <a:rPr lang="en-US" altLang="ja-JP" sz="12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TEL  019-828-5508</a:t>
            </a:r>
          </a:p>
          <a:p>
            <a:pPr>
              <a:defRPr lang="ja-JP" altLang="en-US"/>
            </a:pPr>
            <a:r>
              <a:rPr lang="en-US" altLang="ja-JP" sz="12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	</a:t>
            </a:r>
            <a:r>
              <a:rPr lang="en-US" altLang="ja-JP" sz="12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FAX 019-828-5509</a:t>
            </a:r>
            <a:endParaRPr lang="en-US" altLang="ja-JP" sz="1200" dirty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en-US" altLang="ja-JP" sz="12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	e-</a:t>
            </a:r>
            <a:r>
              <a:rPr lang="ja-JP" altLang="en-US" sz="12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mail　</a:t>
            </a:r>
            <a:r>
              <a:rPr lang="ja-JP" altLang="en-US" sz="1200" dirty="0" smtClean="0">
                <a:solidFill>
                  <a:srgbClr val="000000"/>
                </a:solidFill>
                <a:latin typeface="AR P丸ゴシック体E"/>
                <a:ea typeface="AR P丸ゴシック体E"/>
                <a:hlinkClick r:id="rId11"/>
              </a:rPr>
              <a:t>ro</a:t>
            </a:r>
            <a:r>
              <a:rPr lang="ja-JP" altLang="en-US" sz="1200" dirty="0">
                <a:solidFill>
                  <a:srgbClr val="000000"/>
                </a:solidFill>
                <a:latin typeface="AR P丸ゴシック体E"/>
                <a:ea typeface="AR P丸ゴシック体E"/>
                <a:hlinkClick r:id="rId11"/>
              </a:rPr>
              <a:t>-inzo@city.akita.akita.jp</a:t>
            </a:r>
            <a:endParaRPr lang="ja-JP" altLang="en-US" sz="1200" dirty="0">
              <a:solidFill>
                <a:srgbClr val="000000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-42175" y="2442846"/>
            <a:ext cx="6942350" cy="466039"/>
          </a:xfrm>
          <a:prstGeom prst="rect">
            <a:avLst/>
          </a:prstGeom>
        </p:spPr>
        <p:txBody>
          <a:bodyPr wrap="square" lIns="95770" tIns="47886" rIns="95770" bIns="47886">
            <a:spAutoFit/>
          </a:bodyPr>
          <a:lstStyle/>
          <a:p>
            <a:pPr algn="ctr">
              <a:defRPr lang="ja-JP" altLang="en-US"/>
            </a:pPr>
            <a:r>
              <a:rPr lang="ja-JP" altLang="en-US" sz="2400" b="1" i="1" dirty="0">
                <a:solidFill>
                  <a:srgbClr val="3333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今井　正　イヌワシ写真展　同時開催　～</a:t>
            </a:r>
            <a:r>
              <a:rPr lang="en-US" altLang="ja-JP" sz="2400" b="1" i="1" dirty="0">
                <a:solidFill>
                  <a:srgbClr val="3333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7</a:t>
            </a:r>
            <a:r>
              <a:rPr lang="ja-JP" altLang="en-US" sz="2400" b="1" i="1" dirty="0">
                <a:solidFill>
                  <a:srgbClr val="3333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lang="en-US" altLang="ja-JP" sz="2400" b="1" i="1" dirty="0">
                <a:solidFill>
                  <a:srgbClr val="3333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31</a:t>
            </a:r>
            <a:r>
              <a:rPr lang="ja-JP" altLang="en-US" sz="2400" b="1" i="1" dirty="0">
                <a:solidFill>
                  <a:srgbClr val="3333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</a:t>
            </a:r>
            <a:r>
              <a:rPr lang="ja-JP" altLang="en-US" sz="2400" b="1" dirty="0">
                <a:solidFill>
                  <a:srgbClr val="3333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-725108" y="4768891"/>
            <a:ext cx="5220580" cy="3682304"/>
          </a:xfrm>
          <a:prstGeom prst="rect">
            <a:avLst/>
          </a:prstGeom>
        </p:spPr>
        <p:txBody>
          <a:bodyPr wrap="square" lIns="95770" tIns="47886" rIns="95770" bIns="47886">
            <a:spAutoFit/>
          </a:bodyPr>
          <a:lstStyle/>
          <a:p>
            <a:pPr>
              <a:defRPr lang="ja-JP" altLang="en-US"/>
            </a:pP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</a:t>
            </a:r>
            <a:r>
              <a:rPr lang="ja-JP" altLang="en-US" sz="1800" b="1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講演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</a:t>
            </a:r>
            <a:endParaRPr lang="en-US" altLang="ja-JP" sz="1800" dirty="0" smtClean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　環境省猛禽類保護センター</a:t>
            </a:r>
            <a:endParaRPr lang="en-US" altLang="ja-JP" sz="1800" dirty="0" smtClean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　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自然保護官</a:t>
            </a:r>
            <a:r>
              <a:rPr lang="en-US" altLang="ja-JP" sz="14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	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内藤　小容子</a:t>
            </a:r>
            <a:endParaRPr lang="en-US" altLang="ja-JP" sz="1800" dirty="0" smtClean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　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自然</a:t>
            </a:r>
            <a:r>
              <a:rPr lang="ja-JP" altLang="en-US" sz="14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保護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専門員</a:t>
            </a:r>
            <a:r>
              <a:rPr lang="en-US" altLang="ja-JP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	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長船</a:t>
            </a:r>
            <a:r>
              <a:rPr lang="ja-JP" altLang="en-US" sz="14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裕紀</a:t>
            </a:r>
            <a:endParaRPr lang="en-US" altLang="ja-JP" sz="1400" dirty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endParaRPr lang="en-US" altLang="ja-JP" sz="700" dirty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東北森林管理局　</a:t>
            </a:r>
            <a:endParaRPr lang="en-US" altLang="ja-JP" sz="1800" dirty="0" smtClean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　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計画課</a:t>
            </a:r>
            <a:r>
              <a:rPr lang="en-US" altLang="ja-JP" sz="14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	</a:t>
            </a:r>
            <a:r>
              <a:rPr lang="ja-JP" altLang="en-US" sz="140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庄司　卓矢</a:t>
            </a:r>
            <a:endParaRPr lang="en-US" altLang="ja-JP" sz="1400" dirty="0" smtClean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山形北部希少ワシタカ研究会</a:t>
            </a:r>
            <a:endParaRPr lang="en-US" altLang="ja-JP" sz="1800" dirty="0" smtClean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　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会長</a:t>
            </a:r>
            <a:r>
              <a:rPr lang="en-US" altLang="ja-JP" sz="14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	</a:t>
            </a:r>
            <a:r>
              <a:rPr lang="en-US" altLang="ja-JP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	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今井</a:t>
            </a:r>
            <a:r>
              <a:rPr lang="ja-JP" altLang="en-US" sz="14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正</a:t>
            </a:r>
            <a:endParaRPr lang="en-US" altLang="ja-JP" sz="1400" dirty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endParaRPr lang="en-US" altLang="ja-JP" sz="700" dirty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6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6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（公益社）日本動物園水族館協会</a:t>
            </a:r>
            <a:r>
              <a:rPr lang="ja-JP" altLang="en-US" sz="16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　　　　　　　　　　　　　　　　　　　</a:t>
            </a:r>
            <a:endParaRPr lang="en-US" altLang="ja-JP" sz="1600" dirty="0" smtClean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6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6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　　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イヌワシ計画管理者</a:t>
            </a: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　　　　　　　　　　　　　</a:t>
            </a:r>
            <a:r>
              <a:rPr lang="ja-JP" altLang="en-US" sz="18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</a:t>
            </a:r>
            <a:endParaRPr lang="en-US" altLang="ja-JP" sz="1800" dirty="0" smtClean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　　　</a:t>
            </a:r>
            <a:r>
              <a:rPr lang="ja-JP" altLang="en-US" sz="14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大森山動物園</a:t>
            </a:r>
            <a:r>
              <a:rPr lang="en-US" altLang="ja-JP" sz="14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	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三浦</a:t>
            </a:r>
            <a:r>
              <a:rPr lang="ja-JP" altLang="en-US" sz="14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　匡哉</a:t>
            </a:r>
            <a:endParaRPr lang="en-US" altLang="ja-JP" sz="1400" dirty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 algn="r">
              <a:defRPr lang="ja-JP" altLang="en-US"/>
            </a:pPr>
            <a:endParaRPr lang="en-US" altLang="ja-JP" sz="700" dirty="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>
              <a:defRPr lang="ja-JP" altLang="en-US"/>
            </a:pP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　　</a:t>
            </a:r>
            <a:r>
              <a:rPr lang="ja-JP" altLang="en-US" sz="1800" b="1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司会進行</a:t>
            </a:r>
            <a:r>
              <a:rPr lang="ja-JP" altLang="en-US" sz="18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　　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園長</a:t>
            </a:r>
            <a:r>
              <a:rPr lang="en-US" altLang="ja-JP" sz="1400" dirty="0">
                <a:solidFill>
                  <a:srgbClr val="000000"/>
                </a:solidFill>
                <a:latin typeface="AR P丸ゴシック体E"/>
                <a:ea typeface="AR P丸ゴシック体E"/>
              </a:rPr>
              <a:t>	</a:t>
            </a:r>
            <a:r>
              <a:rPr lang="ja-JP" altLang="en-US" sz="1400" dirty="0" smtClean="0">
                <a:solidFill>
                  <a:srgbClr val="000000"/>
                </a:solidFill>
                <a:latin typeface="AR P丸ゴシック体E"/>
                <a:ea typeface="AR P丸ゴシック体E"/>
              </a:rPr>
              <a:t>小松　守</a:t>
            </a:r>
            <a:endParaRPr lang="en-US" altLang="ja-JP" sz="1800" dirty="0" smtClean="0">
              <a:solidFill>
                <a:srgbClr val="000000"/>
              </a:solidFill>
              <a:latin typeface="AR P丸ゴシック体E"/>
              <a:ea typeface="AR P丸ゴシック体E"/>
            </a:endParaRPr>
          </a:p>
        </p:txBody>
      </p:sp>
      <p:pic>
        <p:nvPicPr>
          <p:cNvPr id="22" name="Picture 6" descr="inuwashi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4"/>
          <a:stretch/>
        </p:blipFill>
        <p:spPr bwMode="auto">
          <a:xfrm>
            <a:off x="3726150" y="7581292"/>
            <a:ext cx="3174025" cy="22887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グループ化 23"/>
          <p:cNvGrpSpPr/>
          <p:nvPr/>
        </p:nvGrpSpPr>
        <p:grpSpPr>
          <a:xfrm>
            <a:off x="3573016" y="6046965"/>
            <a:ext cx="3332620" cy="1762558"/>
            <a:chOff x="3630957" y="6380152"/>
            <a:chExt cx="3332620" cy="1762558"/>
          </a:xfrm>
        </p:grpSpPr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5380" y="7158395"/>
              <a:ext cx="601921" cy="643435"/>
            </a:xfrm>
            <a:prstGeom prst="rect">
              <a:avLst/>
            </a:prstGeom>
          </p:spPr>
        </p:pic>
        <p:pic>
          <p:nvPicPr>
            <p:cNvPr id="26" name="図 25"/>
            <p:cNvPicPr>
              <a:picLocks noChangeAspect="1"/>
            </p:cNvPicPr>
            <p:nvPr/>
          </p:nvPicPr>
          <p:blipFill>
            <a:blip r:embed="rId14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9382" y="6704723"/>
              <a:ext cx="535813" cy="741704"/>
            </a:xfrm>
            <a:prstGeom prst="rect">
              <a:avLst/>
            </a:prstGeom>
          </p:spPr>
        </p:pic>
        <p:sp>
          <p:nvSpPr>
            <p:cNvPr id="27" name="テキスト ボックス 26"/>
            <p:cNvSpPr txBox="1"/>
            <p:nvPr/>
          </p:nvSpPr>
          <p:spPr>
            <a:xfrm>
              <a:off x="5651043" y="7769004"/>
              <a:ext cx="1312534" cy="373706"/>
            </a:xfrm>
            <a:prstGeom prst="rect">
              <a:avLst/>
            </a:prstGeom>
            <a:noFill/>
          </p:spPr>
          <p:txBody>
            <a:bodyPr wrap="square" lIns="95770" tIns="47886" rIns="95770" bIns="47886">
              <a:spAutoFit/>
            </a:bodyPr>
            <a:lstStyle/>
            <a:p>
              <a:pPr algn="ctr">
                <a:defRPr lang="ja-JP" altLang="en-US"/>
              </a:pPr>
              <a:r>
                <a:rPr lang="ja-JP" altLang="en-US" sz="900" dirty="0">
                  <a:solidFill>
                    <a:srgbClr val="00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猛禽類保護センター</a:t>
              </a:r>
              <a:endParaRPr lang="en-US" altLang="ja-JP" sz="9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>
                <a:defRPr lang="ja-JP" altLang="en-US"/>
              </a:pPr>
              <a:r>
                <a:rPr lang="ja-JP" altLang="en-US" sz="900" dirty="0" smtClean="0">
                  <a:solidFill>
                    <a:srgbClr val="00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ワッシーくんも来園</a:t>
              </a:r>
              <a:r>
                <a:rPr lang="ja-JP" altLang="en-US" sz="900" dirty="0">
                  <a:solidFill>
                    <a:srgbClr val="00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</a:t>
              </a: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3630957" y="6380152"/>
              <a:ext cx="892661" cy="373706"/>
            </a:xfrm>
            <a:prstGeom prst="rect">
              <a:avLst/>
            </a:prstGeom>
          </p:spPr>
          <p:txBody>
            <a:bodyPr wrap="square" lIns="95770" tIns="47886" rIns="95770" bIns="47886">
              <a:spAutoFit/>
            </a:bodyPr>
            <a:lstStyle/>
            <a:p>
              <a:pPr algn="ctr">
                <a:defRPr lang="ja-JP" altLang="en-US"/>
              </a:pPr>
              <a:r>
                <a:rPr lang="ja-JP" altLang="en-US" sz="900" dirty="0">
                  <a:solidFill>
                    <a:srgbClr val="00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大森山動物園</a:t>
              </a:r>
              <a:endParaRPr lang="en-US" altLang="ja-JP" sz="9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>
                <a:defRPr lang="ja-JP" altLang="en-US"/>
              </a:pPr>
              <a:r>
                <a:rPr lang="ja-JP" altLang="en-US" sz="900" dirty="0">
                  <a:solidFill>
                    <a:srgbClr val="00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オモリン</a:t>
              </a:r>
            </a:p>
          </p:txBody>
        </p:sp>
      </p:grpSp>
      <p:grpSp>
        <p:nvGrpSpPr>
          <p:cNvPr id="30" name="グループ化 29"/>
          <p:cNvGrpSpPr/>
          <p:nvPr/>
        </p:nvGrpSpPr>
        <p:grpSpPr>
          <a:xfrm>
            <a:off x="4257092" y="6560351"/>
            <a:ext cx="1836204" cy="1056945"/>
            <a:chOff x="4288298" y="6692443"/>
            <a:chExt cx="1836204" cy="1056945"/>
          </a:xfrm>
        </p:grpSpPr>
        <p:sp>
          <p:nvSpPr>
            <p:cNvPr id="23" name="雲形吹き出し 22"/>
            <p:cNvSpPr/>
            <p:nvPr/>
          </p:nvSpPr>
          <p:spPr>
            <a:xfrm>
              <a:off x="4288298" y="6692443"/>
              <a:ext cx="1732990" cy="996861"/>
            </a:xfrm>
            <a:prstGeom prst="cloudCallout">
              <a:avLst>
                <a:gd name="adj1" fmla="val 13451"/>
                <a:gd name="adj2" fmla="val 82506"/>
              </a:avLst>
            </a:prstGeom>
            <a:gradFill>
              <a:gsLst>
                <a:gs pos="0">
                  <a:srgbClr val="3333FF"/>
                </a:gs>
                <a:gs pos="80000">
                  <a:srgbClr val="3333FF"/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4288298" y="6933780"/>
              <a:ext cx="1836204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ja-JP" altLang="en-US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本物のイヌワシも</a:t>
              </a:r>
              <a:r>
                <a:rPr lang="en-US" altLang="ja-JP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/>
              </a:r>
              <a:br>
                <a:rPr lang="en-US" altLang="ja-JP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</a:br>
              <a:r>
                <a:rPr lang="ja-JP" altLang="en-US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登場するよ</a:t>
              </a:r>
            </a:p>
            <a:p>
              <a:endParaRPr kumimoji="1"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28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21</Words>
  <Application>Microsoft Office PowerPoint</Application>
  <PresentationFormat>A4 210 x 297 mm</PresentationFormat>
  <Paragraphs>33</Paragraphs>
  <Slides>1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Office テーマ</vt:lpstr>
      <vt:lpstr>JSPOP文字作成ﾂｰﾙ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内藤 小容子</dc:creator>
  <cp:lastModifiedBy>PCUSER</cp:lastModifiedBy>
  <cp:revision>8</cp:revision>
  <cp:lastPrinted>2014-07-08T10:37:45Z</cp:lastPrinted>
  <dcterms:created xsi:type="dcterms:W3CDTF">2014-07-08T10:00:48Z</dcterms:created>
  <dcterms:modified xsi:type="dcterms:W3CDTF">2014-07-15T00:50:51Z</dcterms:modified>
</cp:coreProperties>
</file>